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9"/>
  </p:normalViewPr>
  <p:slideViewPr>
    <p:cSldViewPr snapToGrid="0" snapToObjects="1" showGuides="1">
      <p:cViewPr>
        <p:scale>
          <a:sx n="112" d="100"/>
          <a:sy n="112" d="100"/>
        </p:scale>
        <p:origin x="4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oleObject" Target="../embeddings/oleObject1.bin"/><Relationship Id="rId7"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5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4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40.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39.png"/><Relationship Id="rId9" Type="http://schemas.openxmlformats.org/officeDocument/2006/relationships/image" Target="../media/image76.png"/><Relationship Id="rId10"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5" Type="http://schemas.openxmlformats.org/officeDocument/2006/relationships/image" Target="../media/image93.png"/><Relationship Id="rId6" Type="http://schemas.openxmlformats.org/officeDocument/2006/relationships/image" Target="../media/image50.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7.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3.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9.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12:  </a:t>
            </a:r>
            <a:r>
              <a:rPr lang="en-US" dirty="0" smtClean="0"/>
              <a:t>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a:t>
            </a:r>
            <a:r>
              <a:rPr lang="en-US" sz="2000" dirty="0" smtClean="0">
                <a:solidFill>
                  <a:schemeClr val="tx1">
                    <a:lumMod val="75000"/>
                    <a:lumOff val="25000"/>
                  </a:schemeClr>
                </a:solidFill>
                <a:latin typeface="Karla" charset="0"/>
                <a:ea typeface="Karla" charset="0"/>
                <a:cs typeface="Karla" charset="0"/>
              </a:rPr>
              <a:t>(</a:t>
            </a:r>
            <a:r>
              <a:rPr lang="en-US" sz="2000" dirty="0" smtClean="0">
                <a:solidFill>
                  <a:schemeClr val="tx1">
                    <a:lumMod val="75000"/>
                    <a:lumOff val="25000"/>
                  </a:schemeClr>
                </a:solidFill>
                <a:latin typeface="Karla" charset="0"/>
                <a:ea typeface="Karla" charset="0"/>
                <a:cs typeface="Karla" charset="0"/>
              </a:rPr>
              <a:t>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a:t>
            </a:r>
            <a:r>
              <a:rPr lang="en-US" sz="2000" dirty="0" smtClean="0">
                <a:solidFill>
                  <a:schemeClr val="tx1">
                    <a:lumMod val="75000"/>
                    <a:lumOff val="25000"/>
                  </a:schemeClr>
                </a:solidFill>
                <a:latin typeface="Karla" charset="0"/>
                <a:ea typeface="Karla" charset="0"/>
                <a:cs typeface="Karla" charset="0"/>
              </a:rPr>
              <a:t>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a:t>
            </a:r>
            <a:r>
              <a:rPr lang="en-US" dirty="0" smtClean="0"/>
              <a:t>Neuron Network (‘Perceptron’)  </a:t>
            </a:r>
          </a:p>
          <a:p>
            <a:pPr marL="514350" indent="-514350">
              <a:spcAft>
                <a:spcPts val="1200"/>
              </a:spcAft>
              <a:buFont typeface="+mj-lt"/>
              <a:buAutoNum type="arabicPeriod"/>
            </a:pPr>
            <a:r>
              <a:rPr lang="en-US" dirty="0" smtClean="0"/>
              <a:t>Multi-Layer Perceptron </a:t>
            </a:r>
            <a:endParaRPr lang="en-US" dirty="0" smtClean="0"/>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endParaRPr lang="en-US" sz="2400" dirty="0" smtClean="0"/>
          </a:p>
          <a:p>
            <a:r>
              <a:rPr lang="en-US" sz="2400" b="1" dirty="0" smtClean="0">
                <a:solidFill>
                  <a:srgbClr val="C00000"/>
                </a:solidFill>
              </a:rPr>
              <a:t>More on this later</a:t>
            </a:r>
            <a:endParaRPr lang="en-US" sz="2400" b="1" dirty="0" smtClean="0">
              <a:solidFill>
                <a:srgbClr val="C00000"/>
              </a:solidFill>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a:t>
                </a:r>
                <a:r>
                  <a:rPr lang="en-US" sz="2400" dirty="0" smtClean="0"/>
                  <a:t>in </a:t>
                </a:r>
                <a:r>
                  <a:rPr lang="en-US" sz="2400" dirty="0" smtClean="0"/>
                  <a:t>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a:t>
            </a:r>
            <a:r>
              <a:rPr lang="en-US" dirty="0" smtClean="0">
                <a:latin typeface="Karla" charset="0"/>
                <a:ea typeface="Karla" charset="0"/>
                <a:cs typeface="Karla" charset="0"/>
              </a:rPr>
              <a:t>derive the </a:t>
            </a:r>
            <a:r>
              <a:rPr lang="en-US"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r>
              <a:rPr lang="en-US" dirty="0" smtClean="0">
                <a:latin typeface="Karla" charset="0"/>
                <a:ea typeface="Karla" charset="0"/>
                <a:cs typeface="Karla" charset="0"/>
              </a:rPr>
              <a:t>.</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a:t>
            </a:r>
            <a:r>
              <a:rPr lang="en-US" dirty="0" smtClean="0">
                <a:latin typeface="Karla" charset="0"/>
                <a:ea typeface="Karla" charset="0"/>
                <a:cs typeface="Karla" charset="0"/>
              </a:rPr>
              <a:t>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a:t>
            </a:r>
            <a:r>
              <a:rPr lang="en-US" dirty="0" smtClean="0">
                <a:latin typeface="Karla" charset="0"/>
                <a:ea typeface="Karla" charset="0"/>
                <a:cs typeface="Karla" charset="0"/>
              </a:rPr>
              <a:t>this can be hundreds </a:t>
            </a:r>
            <a:r>
              <a:rPr lang="en-US" dirty="0" smtClean="0">
                <a:latin typeface="Karla" charset="0"/>
                <a:ea typeface="Karla" charset="0"/>
                <a:cs typeface="Karla" charset="0"/>
              </a:rPr>
              <a:t>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a:t>
            </a:r>
            <a:r>
              <a:rPr lang="en-US" dirty="0" smtClean="0">
                <a:latin typeface="Karla" charset="0"/>
                <a:ea typeface="Karla" charset="0"/>
                <a:cs typeface="Karla" charset="0"/>
              </a:rPr>
              <a:t>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r>
              <a:rPr lang="en-US" dirty="0" smtClean="0">
                <a:latin typeface="Karla" charset="0"/>
                <a:ea typeface="Karla" charset="0"/>
                <a:cs typeface="Karla" charset="0"/>
              </a:rPr>
              <a:t>.</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a:t>
            </a:r>
            <a:r>
              <a:rPr lang="en-US" dirty="0" smtClean="0">
                <a:latin typeface="Karla" charset="0"/>
                <a:ea typeface="Karla" charset="0"/>
                <a:cs typeface="Karla" charset="0"/>
              </a:rPr>
              <a:t>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a:t>
            </a:r>
            <a:r>
              <a:rPr lang="en-US" dirty="0" smtClean="0">
                <a:latin typeface="Karla" charset="0"/>
                <a:ea typeface="Karla" charset="0"/>
                <a:cs typeface="Karla" charset="0"/>
              </a:rPr>
              <a:t>this can be hundreds </a:t>
            </a:r>
            <a:r>
              <a:rPr lang="en-US" dirty="0" smtClean="0">
                <a:latin typeface="Karla" charset="0"/>
                <a:ea typeface="Karla" charset="0"/>
                <a:cs typeface="Karla" charset="0"/>
              </a:rPr>
              <a:t>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a:t>
            </a:r>
            <a:r>
              <a:rPr lang="en-US" sz="2800" dirty="0" smtClean="0">
                <a:solidFill>
                  <a:schemeClr val="tx1">
                    <a:lumMod val="75000"/>
                    <a:lumOff val="25000"/>
                  </a:schemeClr>
                </a:solidFill>
                <a:latin typeface="Karla" charset="0"/>
                <a:ea typeface="Karla" charset="0"/>
                <a:cs typeface="Karla" charset="0"/>
              </a:rPr>
              <a:t>we do </a:t>
            </a:r>
            <a:r>
              <a:rPr lang="en-US" sz="2800" dirty="0" smtClean="0">
                <a:solidFill>
                  <a:schemeClr val="tx1">
                    <a:lumMod val="75000"/>
                    <a:lumOff val="25000"/>
                  </a:schemeClr>
                </a:solidFill>
                <a:latin typeface="Karla" charset="0"/>
                <a:ea typeface="Karla" charset="0"/>
                <a:cs typeface="Karla" charset="0"/>
              </a:rPr>
              <a:t>it</a:t>
            </a:r>
            <a:r>
              <a:rPr lang="en-US" sz="2800" dirty="0" smtClean="0">
                <a:solidFill>
                  <a:schemeClr val="tx1">
                    <a:lumMod val="75000"/>
                    <a:lumOff val="25000"/>
                  </a:schemeClr>
                </a:solidFill>
                <a:latin typeface="Karla" charset="0"/>
                <a:ea typeface="Karla" charset="0"/>
                <a:cs typeface="Karla" charset="0"/>
              </a:rPr>
              <a: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t>
            </a:r>
            <a:r>
              <a:rPr lang="en-US" sz="2800" dirty="0" smtClean="0">
                <a:solidFill>
                  <a:schemeClr val="tx1">
                    <a:lumMod val="75000"/>
                    <a:lumOff val="25000"/>
                  </a:schemeClr>
                </a:solidFill>
                <a:latin typeface="Karla" charset="0"/>
                <a:ea typeface="Karla" charset="0"/>
                <a:cs typeface="Karla" charset="0"/>
              </a:rPr>
              <a:t>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mc:Choice xmlns:a14="http://schemas.microsoft.com/office/drawing/2010/main"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12"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a:t>
            </a:r>
            <a:r>
              <a:rPr lang="en-US" dirty="0" smtClean="0"/>
              <a:t>Neuron Network (‘Perceptron’)  </a:t>
            </a:r>
          </a:p>
          <a:p>
            <a:pPr marL="514350" indent="-514350">
              <a:spcAft>
                <a:spcPts val="1200"/>
              </a:spcAft>
              <a:buFont typeface="+mj-lt"/>
              <a:buAutoNum type="arabicPeriod"/>
            </a:pPr>
            <a:r>
              <a:rPr lang="en-US" dirty="0" smtClean="0"/>
              <a:t>Multi-Layer Perceptron </a:t>
            </a:r>
            <a:endParaRPr lang="en-US" dirty="0" smtClean="0"/>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a:t>
            </a:r>
            <a:r>
              <a:rPr lang="en-US" sz="2400" dirty="0" smtClean="0">
                <a:solidFill>
                  <a:schemeClr val="tx1">
                    <a:lumMod val="75000"/>
                    <a:lumOff val="25000"/>
                  </a:schemeClr>
                </a:solidFill>
                <a:latin typeface="Karla" charset="0"/>
                <a:ea typeface="Karla" charset="0"/>
                <a:cs typeface="Karla" charset="0"/>
              </a:rPr>
              <a:t>of the </a:t>
            </a:r>
            <a:r>
              <a:rPr lang="en-US" sz="2400" dirty="0" smtClean="0">
                <a:solidFill>
                  <a:schemeClr val="tx1">
                    <a:lumMod val="75000"/>
                    <a:lumOff val="25000"/>
                  </a:schemeClr>
                </a:solidFill>
                <a:latin typeface="Karla" charset="0"/>
                <a:ea typeface="Karla" charset="0"/>
                <a:cs typeface="Karla" charset="0"/>
              </a:rPr>
              <a:t>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0"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t>
            </a:r>
            <a:r>
              <a:rPr lang="en-US" dirty="0" smtClean="0"/>
              <a:t>lectures on NN.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895" y="1944814"/>
            <a:ext cx="6124209" cy="4248906"/>
          </a:xfr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51960"/>
          </a:xfrm>
          <a:prstGeom prst="rect">
            <a:avLst/>
          </a:prstGeo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t>
            </a:r>
            <a:r>
              <a:rPr lang="en-US" sz="2400" dirty="0" smtClean="0">
                <a:solidFill>
                  <a:schemeClr val="tx1">
                    <a:lumMod val="75000"/>
                    <a:lumOff val="25000"/>
                  </a:schemeClr>
                </a:solidFill>
                <a:latin typeface="Karla" charset="0"/>
                <a:ea typeface="Karla" charset="0"/>
                <a:cs typeface="Karla" charset="0"/>
              </a:rPr>
              <a:t>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667" y="705421"/>
            <a:ext cx="6172199" cy="4114800"/>
          </a:xfrm>
          <a:prstGeom prst="rect">
            <a:avLst/>
          </a:prstGeom>
          <a:ln>
            <a:noFill/>
          </a:ln>
        </p:spPr>
      </p:pic>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a:t>
            </a:r>
            <a:r>
              <a:rPr lang="en-US" sz="2400" dirty="0" smtClean="0">
                <a:solidFill>
                  <a:schemeClr val="tx1">
                    <a:lumMod val="75000"/>
                    <a:lumOff val="25000"/>
                  </a:schemeClr>
                </a:solidFill>
                <a:latin typeface="Karla" charset="0"/>
                <a:ea typeface="Karla" charset="0"/>
                <a:cs typeface="Karla" charset="0"/>
              </a:rPr>
              <a:t>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a:t>
            </a:r>
            <a:r>
              <a:rPr lang="en-US" sz="2400" dirty="0" smtClean="0">
                <a:solidFill>
                  <a:schemeClr val="tx1">
                    <a:lumMod val="75000"/>
                    <a:lumOff val="25000"/>
                  </a:schemeClr>
                </a:solidFill>
                <a:latin typeface="Karla" charset="0"/>
                <a:ea typeface="Karla" charset="0"/>
                <a:cs typeface="Karla" charset="0"/>
              </a:rPr>
              <a:t>we can use </a:t>
            </a:r>
            <a:r>
              <a:rPr lang="en-US" sz="2400" dirty="0" smtClean="0">
                <a:solidFill>
                  <a:schemeClr val="tx1">
                    <a:lumMod val="75000"/>
                    <a:lumOff val="25000"/>
                  </a:schemeClr>
                </a:solidFill>
                <a:latin typeface="Karla" charset="0"/>
                <a:ea typeface="Karla" charset="0"/>
                <a:cs typeface="Karla" charset="0"/>
              </a:rPr>
              <a:t>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a:t>
            </a:r>
            <a:r>
              <a:rPr lang="en-US" sz="2400" dirty="0" smtClean="0">
                <a:solidFill>
                  <a:schemeClr val="tx1">
                    <a:lumMod val="75000"/>
                    <a:lumOff val="25000"/>
                  </a:schemeClr>
                </a:solidFill>
                <a:latin typeface="Karla" charset="0"/>
                <a:ea typeface="Karla" charset="0"/>
                <a:cs typeface="Karla" charset="0"/>
              </a:rPr>
              <a:t>changed, we </a:t>
            </a:r>
            <a:r>
              <a:rPr lang="en-US" sz="2400" dirty="0" smtClean="0">
                <a:solidFill>
                  <a:schemeClr val="tx1">
                    <a:lumMod val="75000"/>
                    <a:lumOff val="25000"/>
                  </a:schemeClr>
                </a:solidFill>
                <a:latin typeface="Karla" charset="0"/>
                <a:ea typeface="Karla" charset="0"/>
                <a:cs typeface="Karla" charset="0"/>
              </a:rPr>
              <a:t>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r>
              <a:rPr lang="en-US" sz="2400" dirty="0" smtClean="0">
                <a:solidFill>
                  <a:schemeClr val="tx1">
                    <a:lumMod val="75000"/>
                    <a:lumOff val="25000"/>
                  </a:schemeClr>
                </a:solidFill>
                <a:latin typeface="Karla" charset="0"/>
                <a:ea typeface="Karla" charset="0"/>
                <a:cs typeface="Karla" charset="0"/>
              </a:rPr>
              <a:t>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a:t>
                </a:r>
                <a:r>
                  <a:rPr lang="en-US" sz="2400" dirty="0" smtClean="0">
                    <a:solidFill>
                      <a:schemeClr val="tx1">
                        <a:lumMod val="75000"/>
                        <a:lumOff val="25000"/>
                      </a:schemeClr>
                    </a:solidFill>
                    <a:latin typeface="Karla" charset="0"/>
                    <a:ea typeface="Karla" charset="0"/>
                    <a:cs typeface="Karla" charset="0"/>
                  </a:rPr>
                  <a:t>scratch.</a:t>
                </a:r>
                <a:endParaRPr lang="en-US" sz="2400" dirty="0" smtClean="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a:t>
                </a:r>
                <a:r>
                  <a:rPr lang="en-US" sz="2400" dirty="0" smtClean="0">
                    <a:solidFill>
                      <a:schemeClr val="tx1">
                        <a:lumMod val="75000"/>
                        <a:lumOff val="25000"/>
                      </a:schemeClr>
                    </a:solidFill>
                    <a:latin typeface="Karla" charset="0"/>
                    <a:ea typeface="Karla" charset="0"/>
                    <a:cs typeface="Karla" charset="0"/>
                  </a:rPr>
                  <a:t>exact.</a:t>
                </a:r>
                <a:endParaRPr lang="en-US" sz="2400" dirty="0" smtClean="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a:t>
                </a:r>
                <a:r>
                  <a:rPr lang="en-US" sz="2400" dirty="0" smtClean="0">
                    <a:solidFill>
                      <a:schemeClr val="tx1">
                        <a:lumMod val="75000"/>
                        <a:lumOff val="25000"/>
                      </a:schemeClr>
                    </a:solidFill>
                    <a:latin typeface="Karla" charset="0"/>
                    <a:ea typeface="Karla" charset="0"/>
                    <a:cs typeface="Karla" charset="0"/>
                  </a:rPr>
                  <a:t>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a:t>
            </a:r>
            <a:r>
              <a:rPr lang="en-US" sz="2400" dirty="0" smtClean="0"/>
              <a:t>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a:t>
            </a:r>
            <a:r>
              <a:rPr lang="en-US" dirty="0" smtClean="0"/>
              <a:t>create the computational graph </a:t>
            </a:r>
            <a:r>
              <a:rPr lang="mr-IN" dirty="0" smtClean="0"/>
              <a:t>…</a:t>
            </a:r>
            <a:r>
              <a:rPr lang="en-US" dirty="0" smtClean="0"/>
              <a:t> </a:t>
            </a:r>
          </a:p>
          <a:p>
            <a:endParaRPr lang="en-US" dirty="0"/>
          </a:p>
          <a:p>
            <a:r>
              <a:rPr lang="en-US" dirty="0" smtClean="0"/>
              <a:t>	What </a:t>
            </a:r>
            <a:r>
              <a:rPr lang="en-US" dirty="0" smtClean="0"/>
              <a:t>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a:t>
            </a:r>
            <a:r>
              <a:rPr lang="en-US" dirty="0" smtClean="0"/>
              <a:t>node of the graph we </a:t>
            </a:r>
            <a:r>
              <a:rPr lang="en-US" dirty="0" smtClean="0"/>
              <a:t>build two functions: the evaluation of the variable </a:t>
            </a:r>
            <a:r>
              <a:rPr lang="en-US" dirty="0" smtClean="0"/>
              <a:t>and </a:t>
            </a:r>
            <a:r>
              <a:rPr lang="en-US" dirty="0" smtClean="0"/>
              <a:t>its partial derivative with respect to the previous variable (as shown in the table 3 slides back) </a:t>
            </a:r>
            <a:endParaRPr lang="en-US" dirty="0" smtClean="0"/>
          </a:p>
          <a:p>
            <a:pPr marL="342900" indent="-342900">
              <a:buFont typeface="Arial" charset="0"/>
              <a:buChar char="•"/>
            </a:pPr>
            <a:r>
              <a:rPr lang="en-US" dirty="0" smtClean="0"/>
              <a:t>Now we can either go forward or backward depending on the </a:t>
            </a:r>
            <a:r>
              <a:rPr lang="en-US" dirty="0" smtClean="0"/>
              <a:t>situation. In general, forward </a:t>
            </a:r>
            <a:r>
              <a:rPr lang="en-US" dirty="0" smtClean="0"/>
              <a:t>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AA654C5C-B09D-6945-87DF-2206039CCEF1}" type="mathplaceholder">
                                  <a:rPr lang="en-US" sz="1400" i="1" smtClean="0">
                                    <a:latin typeface="Cambria Math" charset="0"/>
                                  </a:rPr>
                                  <a:t>Type equation here.</a:t>
                                </a:fld>
                              </m:oMath>
                            </m:oMathPara>
                          </a14:m>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Karla"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22317</TotalTime>
  <Words>7016</Words>
  <Application>Microsoft Macintosh PowerPoint</Application>
  <PresentationFormat>Widescreen</PresentationFormat>
  <Paragraphs>883</Paragraphs>
  <Slides>72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Calibri</vt:lpstr>
      <vt:lpstr>Cambria Math</vt:lpstr>
      <vt:lpstr>Courier New</vt:lpstr>
      <vt:lpstr>Karla</vt:lpstr>
      <vt:lpstr>Mangal</vt:lpstr>
      <vt:lpstr>Open Sans</vt:lpstr>
      <vt:lpstr>Wingdings</vt:lpstr>
      <vt:lpstr>Arial</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238</cp:revision>
  <dcterms:created xsi:type="dcterms:W3CDTF">2018-07-15T23:20:29Z</dcterms:created>
  <dcterms:modified xsi:type="dcterms:W3CDTF">2018-10-23T00:25:38Z</dcterms:modified>
</cp:coreProperties>
</file>